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Gabriela"/>
      <p:regular r:id="rId38"/>
    </p:embeddedFont>
    <p:embeddedFont>
      <p:font typeface="Oswald"/>
      <p:regular r:id="rId39"/>
      <p:bold r:id="rId40"/>
    </p:embeddedFont>
    <p:embeddedFont>
      <p:font typeface="Bree Serif"/>
      <p:regular r:id="rId41"/>
    </p:embeddedFont>
    <p:embeddedFont>
      <p:font typeface="Alfa Slab One"/>
      <p:regular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42" Type="http://schemas.openxmlformats.org/officeDocument/2006/relationships/font" Target="fonts/AlfaSlabOne-regular.fntdata"/><Relationship Id="rId41" Type="http://schemas.openxmlformats.org/officeDocument/2006/relationships/font" Target="fonts/BreeSerif-regular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Gabriel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15b6dd7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15b6dd7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715b6dd7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715b6dd7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715b6dd7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715b6dd7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715b6dd7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715b6dd7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11f21dd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11f21dd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715b6dd7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715b6dd7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715b6dd72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715b6dd7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모델 두 가지로 나눠서 해봤고, scaling만으로 나눠서 해봤다. 결과는 나눠서 하는게 더 좋긴함. 두 가지방식 다 하려고했지만 시간상문제로 통합한걸로 갔다.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811f21dde_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811f21dde_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715b6dd72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715b6dd72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비선형 : 함수를 만들어서 cv를 시도해봤으나 시간이 너무 오래걸려서 완성 못함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811f21dde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811f21dd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7f6d7cd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7f6d7cd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715b6dd72_2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715b6dd72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15b6dd72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15b6dd72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num/max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전처리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715b6dd72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715b6dd72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715b6dd72_2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715b6dd72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715b6dd72_2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715b6dd72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811f21dde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811f21dde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811f21dde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811f21dde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811f21dde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811f21dde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811f21dde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811f21dde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715b6dd72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715b6dd72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7f6d7cd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7f6d7cd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715b6dd72_2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715b6dd72_2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811f21dde_3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811f21dde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811f21dde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811f21dde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f6d7cd5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f6d7cd5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15b6dd72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15b6dd72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f6d7cd5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f6d7cd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15b6dd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15b6dd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15b6dd7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15b6dd7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15b6dd7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15b6dd7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결과넣기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159675" y="3655400"/>
            <a:ext cx="3526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Regression Analysis Project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033950" y="2942025"/>
            <a:ext cx="15738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TEAM 2</a:t>
            </a:r>
            <a:endParaRPr b="1" sz="3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462325" y="4191675"/>
            <a:ext cx="3092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김광준 홍창휘 이한솔 정민정</a:t>
            </a:r>
            <a:endParaRPr b="1"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4339738" y="2137650"/>
            <a:ext cx="2843400" cy="2843400"/>
          </a:xfrm>
          <a:prstGeom prst="ellipse">
            <a:avLst/>
          </a:prstGeom>
          <a:solidFill>
            <a:srgbClr val="C9EAC5">
              <a:alpha val="24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226500" y="223175"/>
            <a:ext cx="2843400" cy="2843400"/>
          </a:xfrm>
          <a:prstGeom prst="ellipse">
            <a:avLst/>
          </a:prstGeom>
          <a:solidFill>
            <a:srgbClr val="FFF2CC">
              <a:alpha val="4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987825" y="2137650"/>
            <a:ext cx="2843400" cy="2843400"/>
          </a:xfrm>
          <a:prstGeom prst="ellipse">
            <a:avLst/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3829650" y="1002425"/>
            <a:ext cx="16371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Pointing</a:t>
            </a:r>
            <a:endParaRPr sz="30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System</a:t>
            </a:r>
            <a:endParaRPr sz="30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590975" y="2845242"/>
            <a:ext cx="163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Hackers &amp; Outliers</a:t>
            </a:r>
            <a:endParaRPr sz="3000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4798901" y="3079874"/>
            <a:ext cx="205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Multi-</a:t>
            </a:r>
            <a:endParaRPr sz="28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collinearity</a:t>
            </a:r>
            <a:endParaRPr sz="28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rot="10800000">
            <a:off x="2893837" y="782951"/>
            <a:ext cx="431400" cy="335400"/>
          </a:xfrm>
          <a:prstGeom prst="straightConnector1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/>
          <p:nvPr/>
        </p:nvCxnSpPr>
        <p:spPr>
          <a:xfrm rot="10800000">
            <a:off x="2342725" y="782913"/>
            <a:ext cx="559200" cy="0"/>
          </a:xfrm>
          <a:prstGeom prst="straightConnector1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2"/>
          <p:cNvSpPr/>
          <p:nvPr/>
        </p:nvSpPr>
        <p:spPr>
          <a:xfrm>
            <a:off x="3242474" y="1018399"/>
            <a:ext cx="175200" cy="1752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497725" y="375575"/>
            <a:ext cx="1845000" cy="910500"/>
          </a:xfrm>
          <a:prstGeom prst="rect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7F6000"/>
                </a:solidFill>
                <a:latin typeface="Comfortaa"/>
                <a:ea typeface="Comfortaa"/>
                <a:cs typeface="Comfortaa"/>
                <a:sym typeface="Comfortaa"/>
              </a:rPr>
              <a:t>Two types:</a:t>
            </a:r>
            <a:endParaRPr b="1" sz="2200">
              <a:solidFill>
                <a:srgbClr val="7F6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Comfortaa"/>
                <a:ea typeface="Comfortaa"/>
                <a:cs typeface="Comfortaa"/>
                <a:sym typeface="Comfortaa"/>
              </a:rPr>
              <a:t>  - </a:t>
            </a:r>
            <a:r>
              <a:rPr lang="en-GB">
                <a:solidFill>
                  <a:srgbClr val="7F6000"/>
                </a:solidFill>
                <a:latin typeface="Comfortaa"/>
                <a:ea typeface="Comfortaa"/>
                <a:cs typeface="Comfortaa"/>
                <a:sym typeface="Comfortaa"/>
              </a:rPr>
              <a:t>kill &amp; win Points</a:t>
            </a:r>
            <a:endParaRPr>
              <a:solidFill>
                <a:srgbClr val="7F6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Comfortaa"/>
                <a:ea typeface="Comfortaa"/>
                <a:cs typeface="Comfortaa"/>
                <a:sym typeface="Comfortaa"/>
              </a:rPr>
              <a:t>  - Rank Points</a:t>
            </a:r>
            <a:endParaRPr>
              <a:solidFill>
                <a:srgbClr val="7F6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</a:rPr>
              <a:t> 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2647524" y="2220104"/>
            <a:ext cx="175200" cy="175200"/>
          </a:xfrm>
          <a:prstGeom prst="ellipse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2"/>
          <p:cNvCxnSpPr/>
          <p:nvPr/>
        </p:nvCxnSpPr>
        <p:spPr>
          <a:xfrm rot="10800000">
            <a:off x="2463859" y="1992616"/>
            <a:ext cx="255300" cy="29370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>
            <a:endCxn id="200" idx="3"/>
          </p:cNvCxnSpPr>
          <p:nvPr/>
        </p:nvCxnSpPr>
        <p:spPr>
          <a:xfrm rot="10800000">
            <a:off x="1935450" y="1996945"/>
            <a:ext cx="531000" cy="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2"/>
          <p:cNvSpPr txBox="1"/>
          <p:nvPr/>
        </p:nvSpPr>
        <p:spPr>
          <a:xfrm>
            <a:off x="354450" y="1581595"/>
            <a:ext cx="1581000" cy="830700"/>
          </a:xfrm>
          <a:prstGeom prst="rect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5B0F00"/>
                </a:solidFill>
                <a:latin typeface="Comfortaa"/>
                <a:ea typeface="Comfortaa"/>
                <a:cs typeface="Comfortaa"/>
                <a:sym typeface="Comfortaa"/>
              </a:rPr>
              <a:t>Cheaters</a:t>
            </a:r>
            <a:endParaRPr b="1" sz="2200">
              <a:solidFill>
                <a:srgbClr val="5B0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5B0F00"/>
                </a:solidFill>
                <a:latin typeface="Comfortaa"/>
                <a:ea typeface="Comfortaa"/>
                <a:cs typeface="Comfortaa"/>
                <a:sym typeface="Comfortaa"/>
              </a:rPr>
              <a:t>w/ Hack</a:t>
            </a:r>
            <a:endParaRPr b="1" sz="2200">
              <a:solidFill>
                <a:srgbClr val="5B0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</a:rPr>
              <a:t> 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6342574" y="2216874"/>
            <a:ext cx="175200" cy="175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2"/>
          <p:cNvCxnSpPr/>
          <p:nvPr/>
        </p:nvCxnSpPr>
        <p:spPr>
          <a:xfrm flipH="1">
            <a:off x="6448150" y="2060800"/>
            <a:ext cx="323100" cy="2280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2"/>
          <p:cNvCxnSpPr/>
          <p:nvPr/>
        </p:nvCxnSpPr>
        <p:spPr>
          <a:xfrm rot="10800000">
            <a:off x="6745038" y="2067100"/>
            <a:ext cx="559200" cy="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2"/>
          <p:cNvSpPr txBox="1"/>
          <p:nvPr/>
        </p:nvSpPr>
        <p:spPr>
          <a:xfrm>
            <a:off x="7304223" y="1651750"/>
            <a:ext cx="1479600" cy="8307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How related?</a:t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205" name="Google Shape;205;p22"/>
          <p:cNvCxnSpPr/>
          <p:nvPr/>
        </p:nvCxnSpPr>
        <p:spPr>
          <a:xfrm>
            <a:off x="769500" y="2423863"/>
            <a:ext cx="0" cy="506700"/>
          </a:xfrm>
          <a:prstGeom prst="straightConnector1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/>
          <p:nvPr/>
        </p:nvSpPr>
        <p:spPr>
          <a:xfrm rot="10800000">
            <a:off x="679925" y="2408367"/>
            <a:ext cx="179100" cy="135300"/>
          </a:xfrm>
          <a:prstGeom prst="triangl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258350" y="2925153"/>
            <a:ext cx="1221900" cy="1033800"/>
          </a:xfrm>
          <a:prstGeom prst="rect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B0F00"/>
                </a:solidFill>
                <a:latin typeface="Oswald"/>
                <a:ea typeface="Oswald"/>
                <a:cs typeface="Oswald"/>
                <a:sym typeface="Oswald"/>
              </a:rPr>
              <a:t>Aim Hack</a:t>
            </a:r>
            <a:endParaRPr sz="1800">
              <a:solidFill>
                <a:srgbClr val="5B0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B0F00"/>
                </a:solidFill>
                <a:latin typeface="Oswald"/>
                <a:ea typeface="Oswald"/>
                <a:cs typeface="Oswald"/>
                <a:sym typeface="Oswald"/>
              </a:rPr>
              <a:t>Kill Hack</a:t>
            </a:r>
            <a:endParaRPr sz="1800">
              <a:solidFill>
                <a:srgbClr val="5B0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B0F00"/>
                </a:solidFill>
                <a:latin typeface="Oswald"/>
                <a:ea typeface="Oswald"/>
                <a:cs typeface="Oswald"/>
                <a:sym typeface="Oswald"/>
              </a:rPr>
              <a:t>Speed Hack</a:t>
            </a:r>
            <a:endParaRPr sz="1800">
              <a:solidFill>
                <a:srgbClr val="5B0F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2334824" y="4504354"/>
            <a:ext cx="175200" cy="175200"/>
          </a:xfrm>
          <a:prstGeom prst="ellipse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flipH="1">
            <a:off x="2122959" y="4570566"/>
            <a:ext cx="283500" cy="11790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2"/>
          <p:cNvCxnSpPr/>
          <p:nvPr/>
        </p:nvCxnSpPr>
        <p:spPr>
          <a:xfrm rot="10800000">
            <a:off x="1607915" y="4688444"/>
            <a:ext cx="531000" cy="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2"/>
          <p:cNvSpPr txBox="1"/>
          <p:nvPr/>
        </p:nvSpPr>
        <p:spPr>
          <a:xfrm>
            <a:off x="304800" y="4169851"/>
            <a:ext cx="1300200" cy="830700"/>
          </a:xfrm>
          <a:prstGeom prst="rect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5B0F00"/>
                </a:solidFill>
                <a:latin typeface="Comfortaa"/>
                <a:ea typeface="Comfortaa"/>
                <a:cs typeface="Comfortaa"/>
                <a:sym typeface="Comfortaa"/>
              </a:rPr>
              <a:t>How to trace?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793389" y="3079874"/>
            <a:ext cx="205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Multi-</a:t>
            </a:r>
            <a:endParaRPr sz="28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collinearity</a:t>
            </a:r>
            <a:endParaRPr sz="28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13" name="Google Shape;213;p22"/>
          <p:cNvCxnSpPr/>
          <p:nvPr/>
        </p:nvCxnSpPr>
        <p:spPr>
          <a:xfrm rot="10800000">
            <a:off x="6747513" y="2067100"/>
            <a:ext cx="559200" cy="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3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219" name="Google Shape;219;p23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221" name="Google Shape;221;p23"/>
          <p:cNvSpPr/>
          <p:nvPr/>
        </p:nvSpPr>
        <p:spPr>
          <a:xfrm>
            <a:off x="3447528" y="1854322"/>
            <a:ext cx="1355100" cy="135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770650" y="3332796"/>
            <a:ext cx="42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6666"/>
                </a:solidFill>
              </a:rPr>
              <a:t>0</a:t>
            </a:r>
            <a:endParaRPr b="1" sz="2000">
              <a:solidFill>
                <a:srgbClr val="666666"/>
              </a:solidFill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274779" y="1854347"/>
            <a:ext cx="2309020" cy="1355100"/>
            <a:chOff x="2808079" y="1335747"/>
            <a:chExt cx="2309020" cy="1355100"/>
          </a:xfrm>
        </p:grpSpPr>
        <p:sp>
          <p:nvSpPr>
            <p:cNvPr id="224" name="Google Shape;224;p23"/>
            <p:cNvSpPr/>
            <p:nvPr/>
          </p:nvSpPr>
          <p:spPr>
            <a:xfrm>
              <a:off x="2808079" y="1335747"/>
              <a:ext cx="1355100" cy="135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3761999" y="1335747"/>
              <a:ext cx="1355100" cy="135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 txBox="1"/>
            <p:nvPr/>
          </p:nvSpPr>
          <p:spPr>
            <a:xfrm>
              <a:off x="2997325" y="1802550"/>
              <a:ext cx="1984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 killPoint	   winPoint	  </a:t>
              </a:r>
              <a:endParaRPr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227" name="Google Shape;227;p23"/>
          <p:cNvSpPr txBox="1"/>
          <p:nvPr/>
        </p:nvSpPr>
        <p:spPr>
          <a:xfrm>
            <a:off x="3612984" y="2308203"/>
            <a:ext cx="1038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 rankPoint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3397250" y="3312600"/>
            <a:ext cx="1530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1000~5000</a:t>
            </a:r>
            <a:endParaRPr b="1" sz="2000"/>
          </a:p>
        </p:txBody>
      </p:sp>
      <p:sp>
        <p:nvSpPr>
          <p:cNvPr id="229" name="Google Shape;229;p23"/>
          <p:cNvSpPr txBox="1"/>
          <p:nvPr/>
        </p:nvSpPr>
        <p:spPr>
          <a:xfrm>
            <a:off x="1753025" y="3332796"/>
            <a:ext cx="42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6666"/>
                </a:solidFill>
              </a:rPr>
              <a:t>0</a:t>
            </a:r>
            <a:endParaRPr b="1" sz="2000">
              <a:solidFill>
                <a:srgbClr val="666666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3665183" y="3998725"/>
            <a:ext cx="9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6666"/>
                </a:solidFill>
              </a:rPr>
              <a:t>0 or -1</a:t>
            </a:r>
            <a:endParaRPr b="1" sz="2000">
              <a:solidFill>
                <a:srgbClr val="666666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713083" y="4023925"/>
            <a:ext cx="1473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 250~1500</a:t>
            </a:r>
            <a:endParaRPr b="1" sz="2000"/>
          </a:p>
        </p:txBody>
      </p:sp>
      <p:cxnSp>
        <p:nvCxnSpPr>
          <p:cNvPr id="232" name="Google Shape;232;p23"/>
          <p:cNvCxnSpPr/>
          <p:nvPr/>
        </p:nvCxnSpPr>
        <p:spPr>
          <a:xfrm>
            <a:off x="270000" y="3903450"/>
            <a:ext cx="46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/>
          <p:nvPr/>
        </p:nvSpPr>
        <p:spPr>
          <a:xfrm>
            <a:off x="4894200" y="4118690"/>
            <a:ext cx="3036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385" y="3450276"/>
            <a:ext cx="1858385" cy="205527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375" y="4136411"/>
            <a:ext cx="3100076" cy="205528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3"/>
          <p:cNvSpPr txBox="1"/>
          <p:nvPr/>
        </p:nvSpPr>
        <p:spPr>
          <a:xfrm>
            <a:off x="5274000" y="4013399"/>
            <a:ext cx="420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CC4125"/>
                </a:solidFill>
              </a:rPr>
              <a:t>0</a:t>
            </a:r>
            <a:endParaRPr b="1" sz="2000"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675" y="1467786"/>
            <a:ext cx="3113517" cy="29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010" y="1455124"/>
            <a:ext cx="3053515" cy="2872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2616925" y="4244843"/>
            <a:ext cx="567600" cy="16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6415979" y="4173635"/>
            <a:ext cx="567600" cy="16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4993425" y="2533319"/>
            <a:ext cx="229800" cy="5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173647" y="2562062"/>
            <a:ext cx="229800" cy="5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3155250" y="4525050"/>
            <a:ext cx="2985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rank </a:t>
            </a: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Point System</a:t>
            </a: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 : 59.72%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8" name="Google Shape;248;p24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249" name="Google Shape;249;p24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683" y="1443163"/>
            <a:ext cx="2941179" cy="29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/>
          <p:nvPr/>
        </p:nvSpPr>
        <p:spPr>
          <a:xfrm>
            <a:off x="4494671" y="4193503"/>
            <a:ext cx="478800" cy="14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3052264" y="2545657"/>
            <a:ext cx="193800" cy="47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3512846" y="3835284"/>
            <a:ext cx="193800" cy="1938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3002500" y="4512750"/>
            <a:ext cx="3314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k</a:t>
            </a: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ill-win </a:t>
            </a:r>
            <a:r>
              <a:rPr lang="en-GB" sz="2000">
                <a:latin typeface="Oswald"/>
                <a:ea typeface="Oswald"/>
                <a:cs typeface="Oswald"/>
                <a:sym typeface="Oswald"/>
              </a:rPr>
              <a:t>Point System</a:t>
            </a: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 : </a:t>
            </a:r>
            <a:r>
              <a:rPr b="1" lang="en-GB" sz="2000">
                <a:latin typeface="Oswald"/>
                <a:ea typeface="Oswald"/>
                <a:cs typeface="Oswald"/>
                <a:sym typeface="Oswald"/>
              </a:rPr>
              <a:t>40.28%</a:t>
            </a:r>
            <a:endParaRPr b="1" sz="20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60" name="Google Shape;260;p25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261" name="Google Shape;261;p25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50" y="1073158"/>
            <a:ext cx="3977451" cy="3784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6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269" name="Google Shape;269;p26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271" name="Google Shape;271;p26"/>
          <p:cNvSpPr txBox="1"/>
          <p:nvPr/>
        </p:nvSpPr>
        <p:spPr>
          <a:xfrm>
            <a:off x="6583488" y="3556436"/>
            <a:ext cx="213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swald"/>
                <a:ea typeface="Oswald"/>
                <a:cs typeface="Oswald"/>
                <a:sym typeface="Oswald"/>
              </a:rPr>
              <a:t>Correlation = 0.44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668479" y="1661947"/>
            <a:ext cx="1355100" cy="135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1393799" y="1661947"/>
            <a:ext cx="1355100" cy="135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/>
        </p:nvSpPr>
        <p:spPr>
          <a:xfrm>
            <a:off x="781525" y="2128750"/>
            <a:ext cx="1984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 killPoint   /   winPoint	 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3127128" y="1661947"/>
            <a:ext cx="1355100" cy="135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3292584" y="2115828"/>
            <a:ext cx="1038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 rankPoint</a:t>
            </a:r>
            <a:endParaRPr/>
          </a:p>
        </p:txBody>
      </p:sp>
      <p:cxnSp>
        <p:nvCxnSpPr>
          <p:cNvPr id="277" name="Google Shape;277;p26"/>
          <p:cNvCxnSpPr/>
          <p:nvPr/>
        </p:nvCxnSpPr>
        <p:spPr>
          <a:xfrm>
            <a:off x="2936950" y="1461125"/>
            <a:ext cx="0" cy="168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6"/>
          <p:cNvSpPr/>
          <p:nvPr/>
        </p:nvSpPr>
        <p:spPr>
          <a:xfrm>
            <a:off x="1075025" y="37683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1234700" y="378642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Model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2762600" y="37683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2921675" y="378642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scaling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36" y="1596573"/>
            <a:ext cx="5781279" cy="59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690" y="2858694"/>
            <a:ext cx="5588570" cy="52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7690" y="4255452"/>
            <a:ext cx="5588569" cy="519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7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290" name="Google Shape;290;p27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292" name="Google Shape;292;p27"/>
          <p:cNvSpPr/>
          <p:nvPr/>
        </p:nvSpPr>
        <p:spPr>
          <a:xfrm>
            <a:off x="1437925" y="1250951"/>
            <a:ext cx="1206600" cy="1206600"/>
          </a:xfrm>
          <a:prstGeom prst="ellipse">
            <a:avLst/>
          </a:prstGeom>
          <a:solidFill>
            <a:srgbClr val="FFF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1561156" y="1654626"/>
            <a:ext cx="1038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F9000"/>
                </a:solidFill>
                <a:latin typeface="Bree Serif"/>
                <a:ea typeface="Bree Serif"/>
                <a:cs typeface="Bree Serif"/>
                <a:sym typeface="Bree Serif"/>
              </a:rPr>
              <a:t> rankPoint</a:t>
            </a:r>
            <a:endParaRPr sz="1300">
              <a:solidFill>
                <a:srgbClr val="BF9000"/>
              </a:solidFill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1454875" y="2638450"/>
            <a:ext cx="1172700" cy="1172700"/>
          </a:xfrm>
          <a:prstGeom prst="ellipse">
            <a:avLst/>
          </a:prstGeom>
          <a:solidFill>
            <a:srgbClr val="FFF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1522075" y="2958180"/>
            <a:ext cx="103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F9000"/>
                </a:solidFill>
                <a:latin typeface="Bree Serif"/>
                <a:ea typeface="Bree Serif"/>
                <a:cs typeface="Bree Serif"/>
                <a:sym typeface="Bree Serif"/>
              </a:rPr>
              <a:t>killPoint</a:t>
            </a:r>
            <a:endParaRPr sz="1300">
              <a:solidFill>
                <a:srgbClr val="BF9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F9000"/>
                </a:solidFill>
                <a:latin typeface="Bree Serif"/>
                <a:ea typeface="Bree Serif"/>
                <a:cs typeface="Bree Serif"/>
                <a:sym typeface="Bree Serif"/>
              </a:rPr>
              <a:t>   winPoint	  </a:t>
            </a:r>
            <a:endParaRPr sz="1300">
              <a:solidFill>
                <a:srgbClr val="BF9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6" name="Google Shape;296;p27"/>
          <p:cNvSpPr txBox="1"/>
          <p:nvPr>
            <p:ph type="title"/>
          </p:nvPr>
        </p:nvSpPr>
        <p:spPr>
          <a:xfrm>
            <a:off x="3360801" y="570550"/>
            <a:ext cx="25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Bree Serif"/>
              <a:buChar char="-"/>
            </a:pPr>
            <a:r>
              <a:rPr b="1" lang="en-GB" sz="2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R-squared</a:t>
            </a:r>
            <a:endParaRPr b="1" sz="20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97" name="Google Shape;297;p27"/>
          <p:cNvCxnSpPr/>
          <p:nvPr/>
        </p:nvCxnSpPr>
        <p:spPr>
          <a:xfrm>
            <a:off x="293975" y="3953675"/>
            <a:ext cx="8577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7"/>
          <p:cNvSpPr/>
          <p:nvPr/>
        </p:nvSpPr>
        <p:spPr>
          <a:xfrm>
            <a:off x="447900" y="21694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606975" y="218752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Model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447825" y="4152411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606900" y="4170510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scaling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8125025" y="2001426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25025" y="3193826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109051" y="4596462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>
            <a:off x="4749731" y="2318100"/>
            <a:ext cx="4178100" cy="1947300"/>
          </a:xfrm>
          <a:prstGeom prst="roundRect">
            <a:avLst>
              <a:gd fmla="val 16667" name="adj"/>
            </a:avLst>
          </a:prstGeom>
          <a:solidFill>
            <a:srgbClr val="FFF2CC">
              <a:alpha val="4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8"/>
          <p:cNvGrpSpPr/>
          <p:nvPr/>
        </p:nvGrpSpPr>
        <p:grpSpPr>
          <a:xfrm>
            <a:off x="186453" y="202875"/>
            <a:ext cx="3218700" cy="859500"/>
            <a:chOff x="3700653" y="881750"/>
            <a:chExt cx="3218700" cy="859500"/>
          </a:xfrm>
        </p:grpSpPr>
        <p:sp>
          <p:nvSpPr>
            <p:cNvPr id="311" name="Google Shape;311;p28"/>
            <p:cNvSpPr/>
            <p:nvPr/>
          </p:nvSpPr>
          <p:spPr>
            <a:xfrm>
              <a:off x="3709775" y="881750"/>
              <a:ext cx="3165300" cy="859500"/>
            </a:xfrm>
            <a:prstGeom prst="roundRect">
              <a:avLst>
                <a:gd fmla="val 16667" name="adj"/>
              </a:avLst>
            </a:prstGeom>
            <a:solidFill>
              <a:srgbClr val="FFF2CC">
                <a:alpha val="4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 txBox="1"/>
            <p:nvPr/>
          </p:nvSpPr>
          <p:spPr>
            <a:xfrm>
              <a:off x="3700653" y="962491"/>
              <a:ext cx="3218700" cy="7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7F6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Pointing System</a:t>
              </a:r>
              <a:endParaRPr sz="3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313" name="Google Shape;313;p28"/>
          <p:cNvSpPr/>
          <p:nvPr/>
        </p:nvSpPr>
        <p:spPr>
          <a:xfrm>
            <a:off x="375275" y="2327693"/>
            <a:ext cx="4089000" cy="1947300"/>
          </a:xfrm>
          <a:prstGeom prst="roundRect">
            <a:avLst>
              <a:gd fmla="val 16667" name="adj"/>
            </a:avLst>
          </a:prstGeom>
          <a:solidFill>
            <a:srgbClr val="FFF2CC">
              <a:alpha val="4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670763" y="3525641"/>
            <a:ext cx="383400" cy="383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/>
        </p:nvSpPr>
        <p:spPr>
          <a:xfrm>
            <a:off x="726750" y="3509667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113050" y="3487917"/>
            <a:ext cx="3139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separate-scaling : 0.088</a:t>
            </a:r>
            <a:r>
              <a:rPr b="1" lang="en-GB" u="sng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850</a:t>
            </a: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 (MAE)</a:t>
            </a:r>
            <a:endParaRPr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203201" y="3157574"/>
            <a:ext cx="383400" cy="383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5259188" y="3141600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5645502" y="3137925"/>
            <a:ext cx="3042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Separate-model : 0.088</a:t>
            </a:r>
            <a:r>
              <a:rPr b="1" lang="en-GB" u="sng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767</a:t>
            </a: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 (MAE)</a:t>
            </a:r>
            <a:endParaRPr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0" name="Google Shape;320;p28"/>
          <p:cNvSpPr txBox="1"/>
          <p:nvPr>
            <p:ph type="title"/>
          </p:nvPr>
        </p:nvSpPr>
        <p:spPr>
          <a:xfrm>
            <a:off x="3360800" y="570550"/>
            <a:ext cx="12294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Bree Serif"/>
              <a:buChar char="-"/>
            </a:pPr>
            <a:r>
              <a:rPr b="1" lang="en-GB" sz="20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MAE</a:t>
            </a:r>
            <a:endParaRPr b="1" sz="20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8364950" y="3081150"/>
            <a:ext cx="287400" cy="48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696526" y="2753961"/>
            <a:ext cx="383400" cy="383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752513" y="2737988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1138813" y="2734313"/>
            <a:ext cx="2596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All-scaling : 0.088</a:t>
            </a:r>
            <a:r>
              <a:rPr b="1" lang="en-GB" u="sng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8</a:t>
            </a:r>
            <a:r>
              <a:rPr b="1" lang="en-GB" u="sng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59</a:t>
            </a:r>
            <a:r>
              <a:rPr lang="en-GB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 (MAE)</a:t>
            </a:r>
            <a:endParaRPr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1761425" y="19395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6180425" y="19395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1919900" y="195762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scaling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6340100" y="195762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Separate </a:t>
            </a:r>
            <a:r>
              <a:rPr b="1" lang="en-GB" sz="1600">
                <a:solidFill>
                  <a:srgbClr val="7F6000"/>
                </a:solidFill>
                <a:latin typeface="Bree Serif"/>
                <a:ea typeface="Bree Serif"/>
                <a:cs typeface="Bree Serif"/>
                <a:sym typeface="Bree Serif"/>
              </a:rPr>
              <a:t>Model</a:t>
            </a:r>
            <a:endParaRPr b="1" sz="1600">
              <a:solidFill>
                <a:srgbClr val="7F6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/>
          <p:nvPr/>
        </p:nvSpPr>
        <p:spPr>
          <a:xfrm>
            <a:off x="1835425" y="1139075"/>
            <a:ext cx="2843400" cy="2843400"/>
          </a:xfrm>
          <a:prstGeom prst="ellipse">
            <a:avLst/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 txBox="1"/>
          <p:nvPr/>
        </p:nvSpPr>
        <p:spPr>
          <a:xfrm>
            <a:off x="2438575" y="2235642"/>
            <a:ext cx="163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Hackers</a:t>
            </a:r>
            <a:endParaRPr sz="3000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4273825" y="1139075"/>
            <a:ext cx="2843400" cy="2843400"/>
          </a:xfrm>
          <a:prstGeom prst="ellipse">
            <a:avLst/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4876975" y="2235642"/>
            <a:ext cx="163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Outliers</a:t>
            </a:r>
            <a:endParaRPr sz="3000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195575" y="202875"/>
            <a:ext cx="3165300" cy="859500"/>
          </a:xfrm>
          <a:prstGeom prst="roundRect">
            <a:avLst>
              <a:gd fmla="val 16667" name="adj"/>
            </a:avLst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186453" y="283616"/>
            <a:ext cx="321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Hackers</a:t>
            </a:r>
            <a:endParaRPr sz="3000">
              <a:solidFill>
                <a:srgbClr val="783F0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759625" y="1437150"/>
            <a:ext cx="4994400" cy="571500"/>
          </a:xfrm>
          <a:prstGeom prst="roundRect">
            <a:avLst>
              <a:gd fmla="val 16667" name="adj"/>
            </a:avLst>
          </a:prstGeom>
          <a:solidFill>
            <a:srgbClr val="F4C7C4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578001" y="1531211"/>
            <a:ext cx="383400" cy="383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625988" y="1516672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129550" y="1531200"/>
            <a:ext cx="7579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(Damage Dealt == 0)  &amp;  (kills &gt;= 1)			:  4,153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759625" y="2209800"/>
            <a:ext cx="4962300" cy="571500"/>
          </a:xfrm>
          <a:prstGeom prst="roundRect">
            <a:avLst>
              <a:gd fmla="val 16667" name="adj"/>
            </a:avLst>
          </a:prstGeom>
          <a:solidFill>
            <a:srgbClr val="F4C7C4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578001" y="2303861"/>
            <a:ext cx="383400" cy="383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 txBox="1"/>
          <p:nvPr/>
        </p:nvSpPr>
        <p:spPr>
          <a:xfrm>
            <a:off x="625988" y="2289322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1129550" y="2289325"/>
            <a:ext cx="7579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(Total Distance == 0)  &amp;  (kills &gt;= 1)			: 1,535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759625" y="2982450"/>
            <a:ext cx="4962300" cy="571500"/>
          </a:xfrm>
          <a:prstGeom prst="roundRect">
            <a:avLst>
              <a:gd fmla="val 16667" name="adj"/>
            </a:avLst>
          </a:prstGeom>
          <a:solidFill>
            <a:srgbClr val="F4C7C4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578001" y="3076511"/>
            <a:ext cx="383400" cy="383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 txBox="1"/>
          <p:nvPr/>
        </p:nvSpPr>
        <p:spPr>
          <a:xfrm>
            <a:off x="625988" y="3061972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1125900" y="3046200"/>
            <a:ext cx="7579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(Total Distance == 0)  &amp;  (item &gt;= 1)			 : 18,963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759625" y="3755100"/>
            <a:ext cx="4962300" cy="571500"/>
          </a:xfrm>
          <a:prstGeom prst="roundRect">
            <a:avLst>
              <a:gd fmla="val 16667" name="adj"/>
            </a:avLst>
          </a:prstGeom>
          <a:solidFill>
            <a:srgbClr val="F4C7C4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578001" y="3849161"/>
            <a:ext cx="383400" cy="383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 txBox="1"/>
          <p:nvPr/>
        </p:nvSpPr>
        <p:spPr>
          <a:xfrm>
            <a:off x="625988" y="3834622"/>
            <a:ext cx="287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1129550" y="3834625"/>
            <a:ext cx="7579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(ride Distance == 0)  &amp;  (roadKill &gt;= 1)		: 186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359" name="Google Shape;359;p30"/>
          <p:cNvCxnSpPr/>
          <p:nvPr/>
        </p:nvCxnSpPr>
        <p:spPr>
          <a:xfrm rot="10800000">
            <a:off x="4653000" y="4461825"/>
            <a:ext cx="925200" cy="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0"/>
          <p:cNvCxnSpPr/>
          <p:nvPr/>
        </p:nvCxnSpPr>
        <p:spPr>
          <a:xfrm>
            <a:off x="4660862" y="4049512"/>
            <a:ext cx="0" cy="420300"/>
          </a:xfrm>
          <a:prstGeom prst="straightConnector1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0"/>
          <p:cNvSpPr/>
          <p:nvPr/>
        </p:nvSpPr>
        <p:spPr>
          <a:xfrm>
            <a:off x="4258450" y="4129900"/>
            <a:ext cx="339900" cy="339900"/>
          </a:xfrm>
          <a:prstGeom prst="mathPlus">
            <a:avLst>
              <a:gd fmla="val 13575" name="adj1"/>
            </a:avLst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4848200" y="4515300"/>
            <a:ext cx="1710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23,331 	(0.52%)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6738253" y="1469125"/>
            <a:ext cx="1765200" cy="1429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"/>
          <p:cNvSpPr txBox="1"/>
          <p:nvPr/>
        </p:nvSpPr>
        <p:spPr>
          <a:xfrm>
            <a:off x="6877700" y="1568625"/>
            <a:ext cx="1501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Total distance</a:t>
            </a:r>
            <a:endParaRPr b="1" sz="1600"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= walk distance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+ ride distance 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+ swim distance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6738250" y="3201250"/>
            <a:ext cx="1765200" cy="11451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"/>
          <p:cNvSpPr txBox="1"/>
          <p:nvPr/>
        </p:nvSpPr>
        <p:spPr>
          <a:xfrm>
            <a:off x="6910400" y="3313716"/>
            <a:ext cx="1468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Items</a:t>
            </a:r>
            <a:endParaRPr b="1" sz="1600"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= heals + boosts 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+ weapon</a:t>
            </a:r>
            <a:endParaRPr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00" y="1187025"/>
            <a:ext cx="5315975" cy="37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2801825" y="1413875"/>
            <a:ext cx="511200" cy="3035100"/>
          </a:xfrm>
          <a:prstGeom prst="roundRect">
            <a:avLst>
              <a:gd fmla="val 16667" name="adj"/>
            </a:avLst>
          </a:prstGeom>
          <a:solidFill>
            <a:srgbClr val="FF0000">
              <a:alpha val="17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 txBox="1"/>
          <p:nvPr/>
        </p:nvSpPr>
        <p:spPr>
          <a:xfrm>
            <a:off x="3448750" y="1733300"/>
            <a:ext cx="639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90000"/>
                </a:solidFill>
                <a:latin typeface="Impact"/>
                <a:ea typeface="Impact"/>
                <a:cs typeface="Impact"/>
                <a:sym typeface="Impact"/>
              </a:rPr>
              <a:t>99%</a:t>
            </a:r>
            <a:endParaRPr sz="2000">
              <a:solidFill>
                <a:srgbClr val="99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195575" y="202875"/>
            <a:ext cx="3165300" cy="859500"/>
          </a:xfrm>
          <a:prstGeom prst="roundRect">
            <a:avLst>
              <a:gd fmla="val 16667" name="adj"/>
            </a:avLst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 txBox="1"/>
          <p:nvPr/>
        </p:nvSpPr>
        <p:spPr>
          <a:xfrm>
            <a:off x="186453" y="283616"/>
            <a:ext cx="321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Outliers</a:t>
            </a:r>
            <a:endParaRPr sz="3000">
              <a:solidFill>
                <a:srgbClr val="783F0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578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525" y="1208650"/>
            <a:ext cx="5535698" cy="36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/>
          <p:nvPr/>
        </p:nvSpPr>
        <p:spPr>
          <a:xfrm>
            <a:off x="195575" y="202875"/>
            <a:ext cx="3165300" cy="859500"/>
          </a:xfrm>
          <a:prstGeom prst="roundRect">
            <a:avLst>
              <a:gd fmla="val 16667" name="adj"/>
            </a:avLst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 txBox="1"/>
          <p:nvPr/>
        </p:nvSpPr>
        <p:spPr>
          <a:xfrm>
            <a:off x="186453" y="283616"/>
            <a:ext cx="321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Outliers</a:t>
            </a:r>
            <a:endParaRPr sz="3000">
              <a:solidFill>
                <a:srgbClr val="783F0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/>
          <p:nvPr/>
        </p:nvSpPr>
        <p:spPr>
          <a:xfrm>
            <a:off x="1978825" y="1513350"/>
            <a:ext cx="4994400" cy="571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"/>
          <p:cNvSpPr txBox="1"/>
          <p:nvPr>
            <p:ph type="title"/>
          </p:nvPr>
        </p:nvSpPr>
        <p:spPr>
          <a:xfrm>
            <a:off x="2763322" y="1572444"/>
            <a:ext cx="35064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Fox Outlier Recommendation</a:t>
            </a:r>
            <a:endParaRPr b="1" sz="2000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4218172" y="2333682"/>
            <a:ext cx="596700" cy="100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3867101" y="3538988"/>
            <a:ext cx="1266900" cy="1266900"/>
          </a:xfrm>
          <a:prstGeom prst="ellipse">
            <a:avLst/>
          </a:prstGeom>
          <a:solidFill>
            <a:srgbClr val="F4CCCC">
              <a:alpha val="56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4051435" y="3961000"/>
            <a:ext cx="926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B0F00"/>
                </a:solidFill>
                <a:latin typeface="Bree Serif"/>
                <a:ea typeface="Bree Serif"/>
                <a:cs typeface="Bree Serif"/>
                <a:sym typeface="Bree Serif"/>
              </a:rPr>
              <a:t>270,838</a:t>
            </a:r>
            <a:endParaRPr sz="1600">
              <a:solidFill>
                <a:srgbClr val="5B0F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195575" y="202875"/>
            <a:ext cx="3165300" cy="859500"/>
          </a:xfrm>
          <a:prstGeom prst="roundRect">
            <a:avLst>
              <a:gd fmla="val 16667" name="adj"/>
            </a:avLst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3"/>
          <p:cNvSpPr txBox="1"/>
          <p:nvPr/>
        </p:nvSpPr>
        <p:spPr>
          <a:xfrm>
            <a:off x="186453" y="283616"/>
            <a:ext cx="321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Outliers</a:t>
            </a:r>
            <a:endParaRPr sz="3000">
              <a:solidFill>
                <a:srgbClr val="783F0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50" y="1237700"/>
            <a:ext cx="3801725" cy="3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803" y="1244825"/>
            <a:ext cx="3754571" cy="37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>
            <p:ph type="title"/>
          </p:nvPr>
        </p:nvSpPr>
        <p:spPr>
          <a:xfrm>
            <a:off x="3360800" y="570550"/>
            <a:ext cx="39615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2000"/>
              <a:buFont typeface="Bree Serif"/>
              <a:buChar char="-"/>
            </a:pPr>
            <a:r>
              <a:rPr b="1" lang="en-GB" sz="2000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Fox Outlier Recommendation</a:t>
            </a:r>
            <a:endParaRPr b="1" sz="2000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1" name="Google Shape;401;p34"/>
          <p:cNvSpPr/>
          <p:nvPr/>
        </p:nvSpPr>
        <p:spPr>
          <a:xfrm rot="-5400000">
            <a:off x="4397253" y="2907200"/>
            <a:ext cx="277800" cy="46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195575" y="202875"/>
            <a:ext cx="3165300" cy="859500"/>
          </a:xfrm>
          <a:prstGeom prst="roundRect">
            <a:avLst>
              <a:gd fmla="val 16667" name="adj"/>
            </a:avLst>
          </a:prstGeom>
          <a:solidFill>
            <a:srgbClr val="F4D7D5">
              <a:alpha val="2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186453" y="283616"/>
            <a:ext cx="3218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Outliers</a:t>
            </a:r>
            <a:endParaRPr sz="3000">
              <a:solidFill>
                <a:srgbClr val="783F0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404" name="Google Shape;404;p34"/>
          <p:cNvCxnSpPr/>
          <p:nvPr/>
        </p:nvCxnSpPr>
        <p:spPr>
          <a:xfrm flipH="1" rot="10800000">
            <a:off x="5378225" y="2126375"/>
            <a:ext cx="3030900" cy="1940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150" y="1746425"/>
            <a:ext cx="3360201" cy="32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 txBox="1"/>
          <p:nvPr/>
        </p:nvSpPr>
        <p:spPr>
          <a:xfrm>
            <a:off x="4321525" y="549475"/>
            <a:ext cx="3945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- </a:t>
            </a:r>
            <a:r>
              <a:rPr lang="en-GB" sz="24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numGroups &amp; match Type</a:t>
            </a:r>
            <a:endParaRPr sz="24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291755" y="202875"/>
            <a:ext cx="3879300" cy="859500"/>
          </a:xfrm>
          <a:prstGeom prst="roundRect">
            <a:avLst>
              <a:gd fmla="val 16667" name="adj"/>
            </a:avLst>
          </a:prstGeom>
          <a:solidFill>
            <a:srgbClr val="C9EAC5">
              <a:alpha val="24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 txBox="1"/>
          <p:nvPr/>
        </p:nvSpPr>
        <p:spPr>
          <a:xfrm>
            <a:off x="280574" y="283616"/>
            <a:ext cx="3945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Multicollinearity</a:t>
            </a:r>
            <a:endParaRPr sz="30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 b="0" l="0" r="0" t="83872"/>
          <a:stretch/>
        </p:blipFill>
        <p:spPr>
          <a:xfrm>
            <a:off x="4722707" y="4421492"/>
            <a:ext cx="2904893" cy="59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 rotWithShape="1">
          <a:blip r:embed="rId4">
            <a:alphaModFix/>
          </a:blip>
          <a:srcRect b="14595" l="0" r="0" t="0"/>
          <a:stretch/>
        </p:blipFill>
        <p:spPr>
          <a:xfrm>
            <a:off x="2277675" y="1226500"/>
            <a:ext cx="2155779" cy="374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6"/>
          <p:cNvPicPr preferRelativeResize="0"/>
          <p:nvPr/>
        </p:nvPicPr>
        <p:blipFill rotWithShape="1">
          <a:blip r:embed="rId3">
            <a:alphaModFix/>
          </a:blip>
          <a:srcRect b="15067" l="0" r="0" t="0"/>
          <a:stretch/>
        </p:blipFill>
        <p:spPr>
          <a:xfrm>
            <a:off x="4794857" y="2126122"/>
            <a:ext cx="2155778" cy="231004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/>
          <p:nvPr/>
        </p:nvSpPr>
        <p:spPr>
          <a:xfrm>
            <a:off x="4746504" y="4432959"/>
            <a:ext cx="2857500" cy="59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4">
            <a:alphaModFix/>
          </a:blip>
          <a:srcRect b="0" l="0" r="0" t="85391"/>
          <a:stretch/>
        </p:blipFill>
        <p:spPr>
          <a:xfrm>
            <a:off x="4778699" y="1489004"/>
            <a:ext cx="2190940" cy="6504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291755" y="202875"/>
            <a:ext cx="3879300" cy="859500"/>
          </a:xfrm>
          <a:prstGeom prst="roundRect">
            <a:avLst>
              <a:gd fmla="val 16667" name="adj"/>
            </a:avLst>
          </a:prstGeom>
          <a:solidFill>
            <a:srgbClr val="C9EAC5">
              <a:alpha val="24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/>
        </p:nvSpPr>
        <p:spPr>
          <a:xfrm>
            <a:off x="280574" y="283616"/>
            <a:ext cx="3945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Multicollinearity</a:t>
            </a:r>
            <a:endParaRPr sz="30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4321525" y="549475"/>
            <a:ext cx="3945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- VIF</a:t>
            </a:r>
            <a:endParaRPr sz="24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/>
          <p:nvPr/>
        </p:nvSpPr>
        <p:spPr>
          <a:xfrm>
            <a:off x="291755" y="202875"/>
            <a:ext cx="3879300" cy="859500"/>
          </a:xfrm>
          <a:prstGeom prst="roundRect">
            <a:avLst>
              <a:gd fmla="val 16667" name="adj"/>
            </a:avLst>
          </a:prstGeom>
          <a:solidFill>
            <a:srgbClr val="C9EAC5">
              <a:alpha val="24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 txBox="1"/>
          <p:nvPr/>
        </p:nvSpPr>
        <p:spPr>
          <a:xfrm>
            <a:off x="280574" y="283616"/>
            <a:ext cx="3945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Multicollinearity</a:t>
            </a:r>
            <a:endParaRPr sz="30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2879075" y="1360950"/>
            <a:ext cx="3498600" cy="571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 txBox="1"/>
          <p:nvPr/>
        </p:nvSpPr>
        <p:spPr>
          <a:xfrm>
            <a:off x="3391575" y="1448516"/>
            <a:ext cx="2469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Remove column</a:t>
            </a:r>
            <a:r>
              <a:rPr lang="en-GB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 : MaxPlace </a:t>
            </a:r>
            <a:endParaRPr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475" y="2109300"/>
            <a:ext cx="5937926" cy="6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/>
          <p:nvPr/>
        </p:nvSpPr>
        <p:spPr>
          <a:xfrm>
            <a:off x="542225" y="20157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C9EAC5">
              <a:alpha val="7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 txBox="1"/>
          <p:nvPr/>
        </p:nvSpPr>
        <p:spPr>
          <a:xfrm>
            <a:off x="640474" y="2149959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R-squared</a:t>
            </a:r>
            <a:endParaRPr b="1" sz="16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542225" y="3082524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C9EAC5">
              <a:alpha val="7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640474" y="3216759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MAE</a:t>
            </a:r>
            <a:endParaRPr b="1" sz="16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8015503" y="2520415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2564528" y="3244159"/>
            <a:ext cx="7746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2564528" y="3199709"/>
            <a:ext cx="950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0.08</a:t>
            </a:r>
            <a:r>
              <a:rPr b="1" lang="en-GB" u="sng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869</a:t>
            </a:r>
            <a:endParaRPr b="1" u="sng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424" y="3409327"/>
            <a:ext cx="5353125" cy="16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/>
          <p:nvPr/>
        </p:nvSpPr>
        <p:spPr>
          <a:xfrm>
            <a:off x="542225" y="4104849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C9EAC5">
              <a:alpha val="7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7"/>
          <p:cNvSpPr txBox="1"/>
          <p:nvPr/>
        </p:nvSpPr>
        <p:spPr>
          <a:xfrm>
            <a:off x="640474" y="4239084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CV</a:t>
            </a:r>
            <a:endParaRPr b="1" sz="1600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2564528" y="4329784"/>
            <a:ext cx="7746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"/>
          <p:cNvSpPr txBox="1"/>
          <p:nvPr/>
        </p:nvSpPr>
        <p:spPr>
          <a:xfrm>
            <a:off x="2564528" y="4285334"/>
            <a:ext cx="950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0.08</a:t>
            </a:r>
            <a:r>
              <a:rPr b="1" lang="en-GB" u="sng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887</a:t>
            </a:r>
            <a:endParaRPr b="1" u="sng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Pre-processing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451" name="Google Shape;451;p38"/>
          <p:cNvGrpSpPr/>
          <p:nvPr/>
        </p:nvGrpSpPr>
        <p:grpSpPr>
          <a:xfrm>
            <a:off x="3160048" y="1951583"/>
            <a:ext cx="2823909" cy="1189993"/>
            <a:chOff x="2055236" y="2244508"/>
            <a:chExt cx="2823909" cy="1189993"/>
          </a:xfrm>
        </p:grpSpPr>
        <p:grpSp>
          <p:nvGrpSpPr>
            <p:cNvPr id="452" name="Google Shape;452;p38"/>
            <p:cNvGrpSpPr/>
            <p:nvPr/>
          </p:nvGrpSpPr>
          <p:grpSpPr>
            <a:xfrm>
              <a:off x="2055236" y="2244508"/>
              <a:ext cx="2823909" cy="1189993"/>
              <a:chOff x="2282625" y="2340325"/>
              <a:chExt cx="2369250" cy="998400"/>
            </a:xfrm>
          </p:grpSpPr>
          <p:sp>
            <p:nvSpPr>
              <p:cNvPr id="453" name="Google Shape;453;p38"/>
              <p:cNvSpPr/>
              <p:nvPr/>
            </p:nvSpPr>
            <p:spPr>
              <a:xfrm>
                <a:off x="228262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298547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365347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" name="Google Shape;456;p38"/>
            <p:cNvSpPr txBox="1"/>
            <p:nvPr/>
          </p:nvSpPr>
          <p:spPr>
            <a:xfrm>
              <a:off x="2194763" y="2621778"/>
              <a:ext cx="26004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       Id	            groupId      matchId</a:t>
              </a:r>
              <a:endParaRPr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3377863" y="3820500"/>
            <a:ext cx="691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Index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4111765" y="3820499"/>
            <a:ext cx="924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그룹인원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4981913" y="3820499"/>
            <a:ext cx="924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매치인원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60" name="Google Shape;460;p38"/>
          <p:cNvGrpSpPr/>
          <p:nvPr/>
        </p:nvGrpSpPr>
        <p:grpSpPr>
          <a:xfrm>
            <a:off x="3283936" y="3141600"/>
            <a:ext cx="806700" cy="1014374"/>
            <a:chOff x="2137049" y="2913000"/>
            <a:chExt cx="806700" cy="1014374"/>
          </a:xfrm>
        </p:grpSpPr>
        <p:cxnSp>
          <p:nvCxnSpPr>
            <p:cNvPr id="461" name="Google Shape;461;p38"/>
            <p:cNvCxnSpPr/>
            <p:nvPr/>
          </p:nvCxnSpPr>
          <p:spPr>
            <a:xfrm>
              <a:off x="2137049" y="3927374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38"/>
            <p:cNvCxnSpPr/>
            <p:nvPr/>
          </p:nvCxnSpPr>
          <p:spPr>
            <a:xfrm>
              <a:off x="2560556" y="2913000"/>
              <a:ext cx="0" cy="67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38"/>
            <p:cNvSpPr/>
            <p:nvPr/>
          </p:nvSpPr>
          <p:spPr>
            <a:xfrm rot="10800000">
              <a:off x="2500693" y="3530340"/>
              <a:ext cx="119700" cy="103500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8"/>
          <p:cNvGrpSpPr/>
          <p:nvPr/>
        </p:nvGrpSpPr>
        <p:grpSpPr>
          <a:xfrm>
            <a:off x="4122136" y="3141600"/>
            <a:ext cx="806700" cy="1014374"/>
            <a:chOff x="2137049" y="2913000"/>
            <a:chExt cx="806700" cy="1014374"/>
          </a:xfrm>
        </p:grpSpPr>
        <p:cxnSp>
          <p:nvCxnSpPr>
            <p:cNvPr id="465" name="Google Shape;465;p38"/>
            <p:cNvCxnSpPr/>
            <p:nvPr/>
          </p:nvCxnSpPr>
          <p:spPr>
            <a:xfrm>
              <a:off x="2137049" y="3927374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8"/>
            <p:cNvCxnSpPr/>
            <p:nvPr/>
          </p:nvCxnSpPr>
          <p:spPr>
            <a:xfrm>
              <a:off x="2560556" y="2913000"/>
              <a:ext cx="0" cy="67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7" name="Google Shape;467;p38"/>
            <p:cNvSpPr/>
            <p:nvPr/>
          </p:nvSpPr>
          <p:spPr>
            <a:xfrm rot="10800000">
              <a:off x="2500693" y="3530340"/>
              <a:ext cx="119700" cy="103500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8"/>
          <p:cNvGrpSpPr/>
          <p:nvPr/>
        </p:nvGrpSpPr>
        <p:grpSpPr>
          <a:xfrm>
            <a:off x="5012576" y="3141600"/>
            <a:ext cx="806700" cy="1014374"/>
            <a:chOff x="2137049" y="2913000"/>
            <a:chExt cx="806700" cy="1014374"/>
          </a:xfrm>
        </p:grpSpPr>
        <p:cxnSp>
          <p:nvCxnSpPr>
            <p:cNvPr id="469" name="Google Shape;469;p38"/>
            <p:cNvCxnSpPr/>
            <p:nvPr/>
          </p:nvCxnSpPr>
          <p:spPr>
            <a:xfrm>
              <a:off x="2137049" y="3927374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8"/>
            <p:cNvCxnSpPr/>
            <p:nvPr/>
          </p:nvCxnSpPr>
          <p:spPr>
            <a:xfrm>
              <a:off x="2560556" y="2913000"/>
              <a:ext cx="0" cy="67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1" name="Google Shape;471;p38"/>
            <p:cNvSpPr/>
            <p:nvPr/>
          </p:nvSpPr>
          <p:spPr>
            <a:xfrm rot="10800000">
              <a:off x="2500693" y="3530340"/>
              <a:ext cx="119700" cy="103500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8"/>
          <p:cNvSpPr txBox="1"/>
          <p:nvPr/>
        </p:nvSpPr>
        <p:spPr>
          <a:xfrm>
            <a:off x="3382500" y="848650"/>
            <a:ext cx="2379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Data type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3772424" y="1718026"/>
            <a:ext cx="1599300" cy="159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9"/>
          <p:cNvSpPr txBox="1"/>
          <p:nvPr/>
        </p:nvSpPr>
        <p:spPr>
          <a:xfrm>
            <a:off x="4012632" y="2321859"/>
            <a:ext cx="1113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Match Type</a:t>
            </a:r>
            <a:endParaRPr/>
          </a:p>
        </p:txBody>
      </p:sp>
      <p:sp>
        <p:nvSpPr>
          <p:cNvPr id="479" name="Google Shape;479;p39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Pre-processing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3382500" y="848650"/>
            <a:ext cx="2379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Data type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821125" y="3474450"/>
            <a:ext cx="3394500" cy="1437600"/>
          </a:xfrm>
          <a:prstGeom prst="roundRect">
            <a:avLst>
              <a:gd fmla="val 16667" name="adj"/>
            </a:avLst>
          </a:prstGeom>
          <a:solidFill>
            <a:srgbClr val="EEEEEE">
              <a:alpha val="4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9"/>
          <p:cNvSpPr/>
          <p:nvPr/>
        </p:nvSpPr>
        <p:spPr>
          <a:xfrm>
            <a:off x="4982250" y="3474450"/>
            <a:ext cx="3394500" cy="1469700"/>
          </a:xfrm>
          <a:prstGeom prst="roundRect">
            <a:avLst>
              <a:gd fmla="val 16667" name="adj"/>
            </a:avLst>
          </a:prstGeom>
          <a:solidFill>
            <a:srgbClr val="EEEEEE">
              <a:alpha val="49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1860025" y="3210675"/>
            <a:ext cx="1316700" cy="480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 txBox="1"/>
          <p:nvPr/>
        </p:nvSpPr>
        <p:spPr>
          <a:xfrm>
            <a:off x="2018500" y="323511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Normal</a:t>
            </a:r>
            <a:endParaRPr b="1"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6147575" y="3210675"/>
            <a:ext cx="1316700" cy="480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/>
        </p:nvSpPr>
        <p:spPr>
          <a:xfrm>
            <a:off x="6306050" y="3235112"/>
            <a:ext cx="99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Custom</a:t>
            </a:r>
            <a:endParaRPr b="1"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1512325" y="3773659"/>
            <a:ext cx="20121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solo / solo-fpp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duo / duo-fpp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squad / squad-fpp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8" name="Google Shape;488;p39"/>
          <p:cNvSpPr txBox="1"/>
          <p:nvPr/>
        </p:nvSpPr>
        <p:spPr>
          <a:xfrm>
            <a:off x="5799200" y="4067053"/>
            <a:ext cx="2012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e</a:t>
            </a: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tc.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Pre-processing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3382500" y="848650"/>
            <a:ext cx="2379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NaN data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95" name="Google Shape;495;p40"/>
          <p:cNvGrpSpPr/>
          <p:nvPr/>
        </p:nvGrpSpPr>
        <p:grpSpPr>
          <a:xfrm>
            <a:off x="1296573" y="2324392"/>
            <a:ext cx="6550869" cy="1285719"/>
            <a:chOff x="224300" y="2380790"/>
            <a:chExt cx="4430454" cy="869610"/>
          </a:xfrm>
        </p:grpSpPr>
        <p:pic>
          <p:nvPicPr>
            <p:cNvPr id="496" name="Google Shape;496;p40"/>
            <p:cNvPicPr preferRelativeResize="0"/>
            <p:nvPr/>
          </p:nvPicPr>
          <p:blipFill rotWithShape="1">
            <a:blip r:embed="rId3">
              <a:alphaModFix/>
            </a:blip>
            <a:srcRect b="0" l="96385" r="0" t="0"/>
            <a:stretch/>
          </p:blipFill>
          <p:spPr>
            <a:xfrm>
              <a:off x="4335279" y="2380790"/>
              <a:ext cx="319475" cy="86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0"/>
            <p:cNvPicPr preferRelativeResize="0"/>
            <p:nvPr/>
          </p:nvPicPr>
          <p:blipFill rotWithShape="1">
            <a:blip r:embed="rId3">
              <a:alphaModFix/>
            </a:blip>
            <a:srcRect b="0" l="0" r="53490" t="0"/>
            <a:stretch/>
          </p:blipFill>
          <p:spPr>
            <a:xfrm>
              <a:off x="224300" y="2385100"/>
              <a:ext cx="4110973" cy="86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1869575"/>
            <a:ext cx="8839198" cy="15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1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Final model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1749775" y="848650"/>
            <a:ext cx="5644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preview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12" y="110937"/>
            <a:ext cx="4921574" cy="49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Final model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1749775" y="848650"/>
            <a:ext cx="5644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Cross Validation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511" name="Google Shape;511;p42"/>
          <p:cNvGrpSpPr/>
          <p:nvPr/>
        </p:nvGrpSpPr>
        <p:grpSpPr>
          <a:xfrm>
            <a:off x="1212242" y="2131473"/>
            <a:ext cx="6719570" cy="1765966"/>
            <a:chOff x="152400" y="1686853"/>
            <a:chExt cx="4694076" cy="1233647"/>
          </a:xfrm>
        </p:grpSpPr>
        <p:pic>
          <p:nvPicPr>
            <p:cNvPr id="512" name="Google Shape;512;p42"/>
            <p:cNvPicPr preferRelativeResize="0"/>
            <p:nvPr/>
          </p:nvPicPr>
          <p:blipFill rotWithShape="1">
            <a:blip r:embed="rId3">
              <a:alphaModFix/>
            </a:blip>
            <a:srcRect b="0" l="0" r="50509" t="0"/>
            <a:stretch/>
          </p:blipFill>
          <p:spPr>
            <a:xfrm>
              <a:off x="152400" y="1689600"/>
              <a:ext cx="4374574" cy="123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2"/>
            <p:cNvPicPr preferRelativeResize="0"/>
            <p:nvPr/>
          </p:nvPicPr>
          <p:blipFill rotWithShape="1">
            <a:blip r:embed="rId3">
              <a:alphaModFix/>
            </a:blip>
            <a:srcRect b="0" l="96385" r="0" t="0"/>
            <a:stretch/>
          </p:blipFill>
          <p:spPr>
            <a:xfrm>
              <a:off x="4526977" y="1686853"/>
              <a:ext cx="319499" cy="1230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3"/>
          <p:cNvPicPr preferRelativeResize="0"/>
          <p:nvPr/>
        </p:nvPicPr>
        <p:blipFill rotWithShape="1">
          <a:blip r:embed="rId3">
            <a:alphaModFix/>
          </a:blip>
          <a:srcRect b="0" l="0" r="0" t="84520"/>
          <a:stretch/>
        </p:blipFill>
        <p:spPr>
          <a:xfrm>
            <a:off x="2040200" y="4379974"/>
            <a:ext cx="5063599" cy="65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43"/>
          <p:cNvCxnSpPr/>
          <p:nvPr/>
        </p:nvCxnSpPr>
        <p:spPr>
          <a:xfrm>
            <a:off x="2083000" y="4672474"/>
            <a:ext cx="49599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3"/>
          <p:cNvSpPr/>
          <p:nvPr/>
        </p:nvSpPr>
        <p:spPr>
          <a:xfrm>
            <a:off x="5311651" y="4486476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Final model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1749775" y="848650"/>
            <a:ext cx="5644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Model Summary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3">
            <a:alphaModFix/>
          </a:blip>
          <a:srcRect b="15483" l="0" r="0" t="0"/>
          <a:stretch/>
        </p:blipFill>
        <p:spPr>
          <a:xfrm>
            <a:off x="2527774" y="1445300"/>
            <a:ext cx="4138274" cy="29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30" y="2905303"/>
            <a:ext cx="3082117" cy="1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425" y="1711000"/>
            <a:ext cx="6223999" cy="6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4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Final model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1749775" y="848650"/>
            <a:ext cx="5644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Final Result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542225" y="1663003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EEEEEE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"/>
          <p:cNvSpPr txBox="1"/>
          <p:nvPr/>
        </p:nvSpPr>
        <p:spPr>
          <a:xfrm>
            <a:off x="640474" y="1797238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R-squared</a:t>
            </a:r>
            <a:endParaRPr b="1"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542225" y="2565097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EEEEEE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 txBox="1"/>
          <p:nvPr/>
        </p:nvSpPr>
        <p:spPr>
          <a:xfrm>
            <a:off x="640474" y="2607159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Model’s </a:t>
            </a: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MAE</a:t>
            </a:r>
            <a:endParaRPr b="1"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942275" y="3911847"/>
            <a:ext cx="1316700" cy="725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 txBox="1"/>
          <p:nvPr/>
        </p:nvSpPr>
        <p:spPr>
          <a:xfrm>
            <a:off x="1021474" y="4070406"/>
            <a:ext cx="1158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MAE</a:t>
            </a:r>
            <a:endParaRPr b="1"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2596475" y="2823225"/>
            <a:ext cx="7746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 txBox="1"/>
          <p:nvPr/>
        </p:nvSpPr>
        <p:spPr>
          <a:xfrm>
            <a:off x="2596475" y="2778775"/>
            <a:ext cx="950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0.07</a:t>
            </a:r>
            <a:r>
              <a:rPr b="1" lang="en-GB" u="sng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535</a:t>
            </a:r>
            <a:endParaRPr b="1" u="sng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2596475" y="4164625"/>
            <a:ext cx="774600" cy="31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2596475" y="4120175"/>
            <a:ext cx="950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0.08</a:t>
            </a:r>
            <a:r>
              <a:rPr b="1" lang="en-GB" u="sng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830</a:t>
            </a:r>
            <a:endParaRPr b="1" u="sng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4158175" y="4108350"/>
            <a:ext cx="287400" cy="48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 txBox="1"/>
          <p:nvPr/>
        </p:nvSpPr>
        <p:spPr>
          <a:xfrm>
            <a:off x="3618675" y="4128600"/>
            <a:ext cx="665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  <a:latin typeface="Bree Serif"/>
                <a:ea typeface="Bree Serif"/>
                <a:cs typeface="Bree Serif"/>
                <a:sym typeface="Bree Serif"/>
              </a:rPr>
              <a:t>0.005</a:t>
            </a:r>
            <a:endParaRPr b="1" u="sng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075228" y="2116740"/>
            <a:ext cx="5232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6856025" y="3945550"/>
            <a:ext cx="572100" cy="1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flipH="1">
            <a:off x="7098555" y="4397301"/>
            <a:ext cx="639046" cy="189602"/>
          </a:xfrm>
          <a:custGeom>
            <a:rect b="b" l="l" r="r" t="t"/>
            <a:pathLst>
              <a:path extrusionOk="0" h="7851" w="26800">
                <a:moveTo>
                  <a:pt x="0" y="7851"/>
                </a:moveTo>
                <a:cubicBezTo>
                  <a:pt x="2199" y="6545"/>
                  <a:pt x="8727" y="86"/>
                  <a:pt x="13194" y="17"/>
                </a:cubicBezTo>
                <a:cubicBezTo>
                  <a:pt x="17661" y="-52"/>
                  <a:pt x="24532" y="6202"/>
                  <a:pt x="26800" y="743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6"/>
          <p:cNvSpPr/>
          <p:nvPr/>
        </p:nvSpPr>
        <p:spPr>
          <a:xfrm flipH="1">
            <a:off x="6459505" y="4397301"/>
            <a:ext cx="639046" cy="189602"/>
          </a:xfrm>
          <a:custGeom>
            <a:rect b="b" l="l" r="r" t="t"/>
            <a:pathLst>
              <a:path extrusionOk="0" h="7851" w="26800">
                <a:moveTo>
                  <a:pt x="0" y="7851"/>
                </a:moveTo>
                <a:cubicBezTo>
                  <a:pt x="2199" y="6545"/>
                  <a:pt x="8727" y="86"/>
                  <a:pt x="13194" y="17"/>
                </a:cubicBezTo>
                <a:cubicBezTo>
                  <a:pt x="17661" y="-52"/>
                  <a:pt x="24532" y="6202"/>
                  <a:pt x="26800" y="743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8" name="Google Shape;78;p16"/>
          <p:cNvGrpSpPr/>
          <p:nvPr/>
        </p:nvGrpSpPr>
        <p:grpSpPr>
          <a:xfrm flipH="1">
            <a:off x="5820455" y="4397301"/>
            <a:ext cx="639046" cy="189602"/>
            <a:chOff x="2525330" y="4397301"/>
            <a:chExt cx="639046" cy="189602"/>
          </a:xfrm>
        </p:grpSpPr>
        <p:sp>
          <p:nvSpPr>
            <p:cNvPr id="79" name="Google Shape;79;p16"/>
            <p:cNvSpPr/>
            <p:nvPr/>
          </p:nvSpPr>
          <p:spPr>
            <a:xfrm>
              <a:off x="2525330" y="4397301"/>
              <a:ext cx="639046" cy="189602"/>
            </a:xfrm>
            <a:custGeom>
              <a:rect b="b" l="l" r="r" t="t"/>
              <a:pathLst>
                <a:path extrusionOk="0" h="7851" w="26800">
                  <a:moveTo>
                    <a:pt x="0" y="7851"/>
                  </a:moveTo>
                  <a:cubicBezTo>
                    <a:pt x="2199" y="6545"/>
                    <a:pt x="8727" y="86"/>
                    <a:pt x="13194" y="17"/>
                  </a:cubicBezTo>
                  <a:cubicBezTo>
                    <a:pt x="17661" y="-52"/>
                    <a:pt x="24532" y="6202"/>
                    <a:pt x="26800" y="743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0" name="Google Shape;80;p16"/>
            <p:cNvCxnSpPr/>
            <p:nvPr/>
          </p:nvCxnSpPr>
          <p:spPr>
            <a:xfrm>
              <a:off x="3059351" y="4494380"/>
              <a:ext cx="102900" cy="9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1" name="Google Shape;81;p16"/>
          <p:cNvSpPr/>
          <p:nvPr/>
        </p:nvSpPr>
        <p:spPr>
          <a:xfrm>
            <a:off x="1247230" y="4397301"/>
            <a:ext cx="639046" cy="189602"/>
          </a:xfrm>
          <a:custGeom>
            <a:rect b="b" l="l" r="r" t="t"/>
            <a:pathLst>
              <a:path extrusionOk="0" h="7851" w="26800">
                <a:moveTo>
                  <a:pt x="0" y="7851"/>
                </a:moveTo>
                <a:cubicBezTo>
                  <a:pt x="2199" y="6545"/>
                  <a:pt x="8727" y="86"/>
                  <a:pt x="13194" y="17"/>
                </a:cubicBezTo>
                <a:cubicBezTo>
                  <a:pt x="17661" y="-52"/>
                  <a:pt x="24532" y="6202"/>
                  <a:pt x="26800" y="743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16"/>
          <p:cNvSpPr/>
          <p:nvPr/>
        </p:nvSpPr>
        <p:spPr>
          <a:xfrm>
            <a:off x="3142600" y="1569225"/>
            <a:ext cx="2554200" cy="255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700600" y="731850"/>
            <a:ext cx="30900" cy="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294900" y="293700"/>
            <a:ext cx="2401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lfa Slab One"/>
                <a:ea typeface="Alfa Slab One"/>
                <a:cs typeface="Alfa Slab One"/>
                <a:sym typeface="Alfa Slab One"/>
              </a:rPr>
              <a:t>Target</a:t>
            </a:r>
            <a:endParaRPr sz="4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350235" y="2334846"/>
            <a:ext cx="21387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Bree Serif"/>
                <a:ea typeface="Bree Serif"/>
                <a:cs typeface="Bree Serif"/>
                <a:sym typeface="Bree Serif"/>
              </a:rPr>
              <a:t>Win Place Percentage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402700" y="2470125"/>
            <a:ext cx="474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≤</a:t>
            </a:r>
            <a:endParaRPr b="1" sz="3700"/>
          </a:p>
        </p:txBody>
      </p:sp>
      <p:sp>
        <p:nvSpPr>
          <p:cNvPr id="87" name="Google Shape;87;p16"/>
          <p:cNvSpPr txBox="1"/>
          <p:nvPr/>
        </p:nvSpPr>
        <p:spPr>
          <a:xfrm>
            <a:off x="5962400" y="2470125"/>
            <a:ext cx="474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≤</a:t>
            </a:r>
            <a:endParaRPr b="1" sz="3700"/>
          </a:p>
        </p:txBody>
      </p:sp>
      <p:sp>
        <p:nvSpPr>
          <p:cNvPr id="88" name="Google Shape;88;p16"/>
          <p:cNvSpPr txBox="1"/>
          <p:nvPr/>
        </p:nvSpPr>
        <p:spPr>
          <a:xfrm>
            <a:off x="1662800" y="2470125"/>
            <a:ext cx="474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0</a:t>
            </a:r>
            <a:endParaRPr b="1" sz="3700"/>
          </a:p>
        </p:txBody>
      </p:sp>
      <p:sp>
        <p:nvSpPr>
          <p:cNvPr id="89" name="Google Shape;89;p16"/>
          <p:cNvSpPr txBox="1"/>
          <p:nvPr/>
        </p:nvSpPr>
        <p:spPr>
          <a:xfrm>
            <a:off x="6651700" y="2470125"/>
            <a:ext cx="474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1</a:t>
            </a:r>
            <a:endParaRPr b="1" sz="3700"/>
          </a:p>
        </p:txBody>
      </p:sp>
      <p:cxnSp>
        <p:nvCxnSpPr>
          <p:cNvPr id="90" name="Google Shape;90;p16"/>
          <p:cNvCxnSpPr/>
          <p:nvPr/>
        </p:nvCxnSpPr>
        <p:spPr>
          <a:xfrm>
            <a:off x="1254000" y="4586900"/>
            <a:ext cx="6483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/>
          <p:nvPr/>
        </p:nvSpPr>
        <p:spPr>
          <a:xfrm>
            <a:off x="1164750" y="4499300"/>
            <a:ext cx="175200" cy="175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563100" y="3857605"/>
            <a:ext cx="386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34343"/>
                </a:solidFill>
              </a:rPr>
              <a:t>1</a:t>
            </a:r>
            <a:endParaRPr b="1" sz="2800">
              <a:solidFill>
                <a:srgbClr val="434343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668850" y="4499300"/>
            <a:ext cx="175200" cy="175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059000" y="3892575"/>
            <a:ext cx="386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34343"/>
                </a:solidFill>
              </a:rPr>
              <a:t>0</a:t>
            </a:r>
            <a:endParaRPr b="1" sz="2800">
              <a:solidFill>
                <a:srgbClr val="434343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1886280" y="4397301"/>
            <a:ext cx="639046" cy="189602"/>
          </a:xfrm>
          <a:custGeom>
            <a:rect b="b" l="l" r="r" t="t"/>
            <a:pathLst>
              <a:path extrusionOk="0" h="7851" w="26800">
                <a:moveTo>
                  <a:pt x="0" y="7851"/>
                </a:moveTo>
                <a:cubicBezTo>
                  <a:pt x="2199" y="6545"/>
                  <a:pt x="8727" y="86"/>
                  <a:pt x="13194" y="17"/>
                </a:cubicBezTo>
                <a:cubicBezTo>
                  <a:pt x="17661" y="-52"/>
                  <a:pt x="24532" y="6202"/>
                  <a:pt x="26800" y="743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6" name="Google Shape;96;p16"/>
          <p:cNvGrpSpPr/>
          <p:nvPr/>
        </p:nvGrpSpPr>
        <p:grpSpPr>
          <a:xfrm>
            <a:off x="2525330" y="4397301"/>
            <a:ext cx="639046" cy="189602"/>
            <a:chOff x="2525330" y="4397301"/>
            <a:chExt cx="639046" cy="189602"/>
          </a:xfrm>
        </p:grpSpPr>
        <p:sp>
          <p:nvSpPr>
            <p:cNvPr id="97" name="Google Shape;97;p16"/>
            <p:cNvSpPr/>
            <p:nvPr/>
          </p:nvSpPr>
          <p:spPr>
            <a:xfrm>
              <a:off x="2525330" y="4397301"/>
              <a:ext cx="639046" cy="189602"/>
            </a:xfrm>
            <a:custGeom>
              <a:rect b="b" l="l" r="r" t="t"/>
              <a:pathLst>
                <a:path extrusionOk="0" h="7851" w="26800">
                  <a:moveTo>
                    <a:pt x="0" y="7851"/>
                  </a:moveTo>
                  <a:cubicBezTo>
                    <a:pt x="2199" y="6545"/>
                    <a:pt x="8727" y="86"/>
                    <a:pt x="13194" y="17"/>
                  </a:cubicBezTo>
                  <a:cubicBezTo>
                    <a:pt x="17661" y="-52"/>
                    <a:pt x="24532" y="6202"/>
                    <a:pt x="26800" y="743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8" name="Google Shape;98;p16"/>
            <p:cNvCxnSpPr/>
            <p:nvPr/>
          </p:nvCxnSpPr>
          <p:spPr>
            <a:xfrm>
              <a:off x="3059351" y="4494380"/>
              <a:ext cx="102900" cy="9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1158100" y="293700"/>
            <a:ext cx="6675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lfa Slab One"/>
                <a:ea typeface="Alfa Slab One"/>
                <a:cs typeface="Alfa Slab One"/>
                <a:sym typeface="Alfa Slab One"/>
              </a:rPr>
              <a:t>Evaluation - MAE</a:t>
            </a:r>
            <a:endParaRPr sz="4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Alfa Slab One"/>
                <a:ea typeface="Alfa Slab One"/>
                <a:cs typeface="Alfa Slab One"/>
                <a:sym typeface="Alfa Slab One"/>
              </a:rPr>
              <a:t>(Mean Absolute Error)</a:t>
            </a:r>
            <a:endParaRPr sz="26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00" y="2330950"/>
            <a:ext cx="62769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5054225" y="3591899"/>
            <a:ext cx="924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매치번호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233092" y="3583888"/>
            <a:ext cx="924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고유번호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156161" y="1722983"/>
            <a:ext cx="2823909" cy="1189993"/>
            <a:chOff x="2055236" y="2244508"/>
            <a:chExt cx="2823909" cy="1189993"/>
          </a:xfrm>
        </p:grpSpPr>
        <p:grpSp>
          <p:nvGrpSpPr>
            <p:cNvPr id="112" name="Google Shape;112;p18"/>
            <p:cNvGrpSpPr/>
            <p:nvPr/>
          </p:nvGrpSpPr>
          <p:grpSpPr>
            <a:xfrm>
              <a:off x="2055236" y="2244508"/>
              <a:ext cx="2823909" cy="1189993"/>
              <a:chOff x="2282625" y="2340325"/>
              <a:chExt cx="2369250" cy="998400"/>
            </a:xfrm>
          </p:grpSpPr>
          <p:sp>
            <p:nvSpPr>
              <p:cNvPr id="113" name="Google Shape;113;p18"/>
              <p:cNvSpPr/>
              <p:nvPr/>
            </p:nvSpPr>
            <p:spPr>
              <a:xfrm>
                <a:off x="228262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298547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>
                <a:off x="3653475" y="2340325"/>
                <a:ext cx="998400" cy="99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" name="Google Shape;116;p18"/>
            <p:cNvSpPr txBox="1"/>
            <p:nvPr/>
          </p:nvSpPr>
          <p:spPr>
            <a:xfrm>
              <a:off x="2194763" y="2621778"/>
              <a:ext cx="26004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       </a:t>
              </a: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Id	    </a:t>
              </a: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        </a:t>
              </a: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groupId      matchId</a:t>
              </a:r>
              <a:endParaRPr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3271742" y="2904990"/>
            <a:ext cx="806700" cy="1014374"/>
            <a:chOff x="813050" y="2531976"/>
            <a:chExt cx="806700" cy="1014374"/>
          </a:xfrm>
        </p:grpSpPr>
        <p:cxnSp>
          <p:nvCxnSpPr>
            <p:cNvPr id="118" name="Google Shape;118;p18"/>
            <p:cNvCxnSpPr/>
            <p:nvPr/>
          </p:nvCxnSpPr>
          <p:spPr>
            <a:xfrm>
              <a:off x="813050" y="3546350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9" name="Google Shape;119;p18"/>
            <p:cNvGrpSpPr/>
            <p:nvPr/>
          </p:nvGrpSpPr>
          <p:grpSpPr>
            <a:xfrm>
              <a:off x="1198100" y="2531976"/>
              <a:ext cx="76800" cy="678900"/>
              <a:chOff x="1198100" y="2531976"/>
              <a:chExt cx="76800" cy="678900"/>
            </a:xfrm>
          </p:grpSpPr>
          <p:cxnSp>
            <p:nvCxnSpPr>
              <p:cNvPr id="120" name="Google Shape;120;p18"/>
              <p:cNvCxnSpPr/>
              <p:nvPr/>
            </p:nvCxnSpPr>
            <p:spPr>
              <a:xfrm>
                <a:off x="1236557" y="2531976"/>
                <a:ext cx="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1" name="Google Shape;121;p18"/>
              <p:cNvSpPr/>
              <p:nvPr/>
            </p:nvSpPr>
            <p:spPr>
              <a:xfrm>
                <a:off x="1198100" y="3133975"/>
                <a:ext cx="76800" cy="76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" name="Google Shape;122;p18"/>
          <p:cNvGrpSpPr/>
          <p:nvPr/>
        </p:nvGrpSpPr>
        <p:grpSpPr>
          <a:xfrm>
            <a:off x="5108849" y="2913000"/>
            <a:ext cx="806700" cy="1014374"/>
            <a:chOff x="813050" y="2531976"/>
            <a:chExt cx="806700" cy="1014374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813050" y="3546350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4" name="Google Shape;124;p18"/>
            <p:cNvGrpSpPr/>
            <p:nvPr/>
          </p:nvGrpSpPr>
          <p:grpSpPr>
            <a:xfrm>
              <a:off x="1198100" y="2531976"/>
              <a:ext cx="76800" cy="678900"/>
              <a:chOff x="1198100" y="2531976"/>
              <a:chExt cx="76800" cy="678900"/>
            </a:xfrm>
          </p:grpSpPr>
          <p:cxnSp>
            <p:nvCxnSpPr>
              <p:cNvPr id="125" name="Google Shape;125;p18"/>
              <p:cNvCxnSpPr/>
              <p:nvPr/>
            </p:nvCxnSpPr>
            <p:spPr>
              <a:xfrm>
                <a:off x="1236557" y="2531976"/>
                <a:ext cx="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" name="Google Shape;126;p18"/>
              <p:cNvSpPr/>
              <p:nvPr/>
            </p:nvSpPr>
            <p:spPr>
              <a:xfrm>
                <a:off x="1198100" y="3133975"/>
                <a:ext cx="76800" cy="76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8"/>
          <p:cNvSpPr txBox="1"/>
          <p:nvPr/>
        </p:nvSpPr>
        <p:spPr>
          <a:xfrm>
            <a:off x="5105840" y="4374593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20,556</a:t>
            </a:r>
            <a:endParaRPr sz="1000"/>
          </a:p>
        </p:txBody>
      </p:sp>
      <p:sp>
        <p:nvSpPr>
          <p:cNvPr id="128" name="Google Shape;128;p18"/>
          <p:cNvSpPr txBox="1"/>
          <p:nvPr/>
        </p:nvSpPr>
        <p:spPr>
          <a:xfrm>
            <a:off x="4129925" y="3591875"/>
            <a:ext cx="924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그룹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번호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29" name="Google Shape;129;p18"/>
          <p:cNvGrpSpPr/>
          <p:nvPr/>
        </p:nvGrpSpPr>
        <p:grpSpPr>
          <a:xfrm>
            <a:off x="4184549" y="2904990"/>
            <a:ext cx="806700" cy="1014374"/>
            <a:chOff x="813050" y="2531976"/>
            <a:chExt cx="806700" cy="1014374"/>
          </a:xfrm>
        </p:grpSpPr>
        <p:cxnSp>
          <p:nvCxnSpPr>
            <p:cNvPr id="130" name="Google Shape;130;p18"/>
            <p:cNvCxnSpPr/>
            <p:nvPr/>
          </p:nvCxnSpPr>
          <p:spPr>
            <a:xfrm>
              <a:off x="813050" y="3546350"/>
              <a:ext cx="80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1" name="Google Shape;131;p18"/>
            <p:cNvGrpSpPr/>
            <p:nvPr/>
          </p:nvGrpSpPr>
          <p:grpSpPr>
            <a:xfrm>
              <a:off x="1198100" y="2531976"/>
              <a:ext cx="76800" cy="678900"/>
              <a:chOff x="1198100" y="2531976"/>
              <a:chExt cx="76800" cy="678900"/>
            </a:xfrm>
          </p:grpSpPr>
          <p:cxnSp>
            <p:nvCxnSpPr>
              <p:cNvPr id="132" name="Google Shape;132;p18"/>
              <p:cNvCxnSpPr/>
              <p:nvPr/>
            </p:nvCxnSpPr>
            <p:spPr>
              <a:xfrm>
                <a:off x="1236557" y="2531976"/>
                <a:ext cx="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18"/>
              <p:cNvSpPr/>
              <p:nvPr/>
            </p:nvSpPr>
            <p:spPr>
              <a:xfrm>
                <a:off x="1198100" y="3133975"/>
                <a:ext cx="76800" cy="768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" name="Google Shape;134;p18"/>
          <p:cNvSpPr txBox="1"/>
          <p:nvPr/>
        </p:nvSpPr>
        <p:spPr>
          <a:xfrm>
            <a:off x="3303700" y="3983237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4,446,966</a:t>
            </a:r>
            <a:endParaRPr sz="1000"/>
          </a:p>
        </p:txBody>
      </p:sp>
      <p:sp>
        <p:nvSpPr>
          <p:cNvPr id="135" name="Google Shape;135;p18"/>
          <p:cNvSpPr txBox="1"/>
          <p:nvPr/>
        </p:nvSpPr>
        <p:spPr>
          <a:xfrm>
            <a:off x="4204775" y="3983222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2,026,745</a:t>
            </a:r>
            <a:endParaRPr sz="1000"/>
          </a:p>
        </p:txBody>
      </p:sp>
      <p:sp>
        <p:nvSpPr>
          <p:cNvPr id="136" name="Google Shape;136;p18"/>
          <p:cNvSpPr txBox="1"/>
          <p:nvPr/>
        </p:nvSpPr>
        <p:spPr>
          <a:xfrm>
            <a:off x="2727375" y="3975226"/>
            <a:ext cx="524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Train</a:t>
            </a:r>
            <a:endParaRPr b="1" sz="1000"/>
          </a:p>
        </p:txBody>
      </p:sp>
      <p:sp>
        <p:nvSpPr>
          <p:cNvPr id="137" name="Google Shape;137;p18"/>
          <p:cNvSpPr txBox="1"/>
          <p:nvPr/>
        </p:nvSpPr>
        <p:spPr>
          <a:xfrm>
            <a:off x="2727375" y="4382563"/>
            <a:ext cx="524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Test</a:t>
            </a:r>
            <a:endParaRPr b="1" sz="1000"/>
          </a:p>
        </p:txBody>
      </p:sp>
      <p:sp>
        <p:nvSpPr>
          <p:cNvPr id="138" name="Google Shape;138;p18"/>
          <p:cNvSpPr txBox="1"/>
          <p:nvPr/>
        </p:nvSpPr>
        <p:spPr>
          <a:xfrm>
            <a:off x="3303700" y="4382574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1,934,174</a:t>
            </a:r>
            <a:endParaRPr sz="1000"/>
          </a:p>
        </p:txBody>
      </p:sp>
      <p:sp>
        <p:nvSpPr>
          <p:cNvPr id="139" name="Google Shape;139;p18"/>
          <p:cNvSpPr txBox="1"/>
          <p:nvPr/>
        </p:nvSpPr>
        <p:spPr>
          <a:xfrm>
            <a:off x="4220749" y="4374581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886,238</a:t>
            </a:r>
            <a:endParaRPr sz="1000"/>
          </a:p>
        </p:txBody>
      </p:sp>
      <p:sp>
        <p:nvSpPr>
          <p:cNvPr id="140" name="Google Shape;140;p18"/>
          <p:cNvSpPr txBox="1"/>
          <p:nvPr/>
        </p:nvSpPr>
        <p:spPr>
          <a:xfrm>
            <a:off x="5105840" y="3997347"/>
            <a:ext cx="774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47,965</a:t>
            </a:r>
            <a:endParaRPr sz="1000"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Set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382500" y="848650"/>
            <a:ext cx="2379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Ids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4895328" y="2235322"/>
            <a:ext cx="1355100" cy="135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2865579" y="2235347"/>
            <a:ext cx="2308965" cy="1355045"/>
            <a:chOff x="2808079" y="1335747"/>
            <a:chExt cx="2308965" cy="1355045"/>
          </a:xfrm>
        </p:grpSpPr>
        <p:sp>
          <p:nvSpPr>
            <p:cNvPr id="149" name="Google Shape;149;p19"/>
            <p:cNvSpPr/>
            <p:nvPr/>
          </p:nvSpPr>
          <p:spPr>
            <a:xfrm>
              <a:off x="2808079" y="1335747"/>
              <a:ext cx="1355045" cy="135504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761999" y="1335747"/>
              <a:ext cx="1355045" cy="135504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2997325" y="1802550"/>
              <a:ext cx="1984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ree Serif"/>
                  <a:ea typeface="Bree Serif"/>
                  <a:cs typeface="Bree Serif"/>
                  <a:sym typeface="Bree Serif"/>
                </a:rPr>
                <a:t> killPoint	   winPoint	  </a:t>
              </a:r>
              <a:endParaRPr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sp>
        <p:nvSpPr>
          <p:cNvPr id="152" name="Google Shape;152;p19"/>
          <p:cNvSpPr txBox="1"/>
          <p:nvPr/>
        </p:nvSpPr>
        <p:spPr>
          <a:xfrm>
            <a:off x="5060784" y="2689203"/>
            <a:ext cx="1038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 rankPoint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3382500" y="848650"/>
            <a:ext cx="2379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Points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Set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042375" y="1048025"/>
            <a:ext cx="2068500" cy="20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1251175" y="1798215"/>
            <a:ext cx="1650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Kills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365775" y="3273475"/>
            <a:ext cx="1421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Headshot Kill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Kills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Teamkill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Roadkill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Longest kill 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briela"/>
              <a:ea typeface="Gabriela"/>
              <a:cs typeface="Gabriela"/>
              <a:sym typeface="Gabriela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3537750" y="1048025"/>
            <a:ext cx="2068500" cy="20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3746550" y="1798215"/>
            <a:ext cx="1650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m</a:t>
            </a: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atch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650700" y="3433200"/>
            <a:ext cx="18426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Match Duration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Match Type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Number of Groups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Max Place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briela"/>
              <a:ea typeface="Gabriela"/>
              <a:cs typeface="Gabriela"/>
              <a:sym typeface="Gabriela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6165725" y="1048025"/>
            <a:ext cx="2068500" cy="20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6374525" y="1798215"/>
            <a:ext cx="1650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ree Serif"/>
                <a:ea typeface="Bree Serif"/>
                <a:cs typeface="Bree Serif"/>
                <a:sym typeface="Bree Serif"/>
              </a:rPr>
              <a:t>etc.</a:t>
            </a:r>
            <a:endParaRPr sz="3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489125" y="3273475"/>
            <a:ext cx="1421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Distance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Items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Revives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Heals</a:t>
            </a:r>
            <a:endParaRPr>
              <a:latin typeface="Gabriela"/>
              <a:ea typeface="Gabriela"/>
              <a:cs typeface="Gabriela"/>
              <a:sym typeface="Gabrie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abriela"/>
                <a:ea typeface="Gabriela"/>
                <a:cs typeface="Gabriela"/>
                <a:sym typeface="Gabriela"/>
              </a:rPr>
              <a:t>Damage dealt </a:t>
            </a:r>
            <a:endParaRPr>
              <a:latin typeface="Gabriela"/>
              <a:ea typeface="Gabriela"/>
              <a:cs typeface="Gabriela"/>
              <a:sym typeface="Gabriela"/>
            </a:endParaRPr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Data Set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1810400" y="1121625"/>
            <a:ext cx="59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MAE Change</a:t>
            </a: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 : </a:t>
            </a: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0.088850            </a:t>
            </a: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0.07535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69" y="3773100"/>
            <a:ext cx="3259311" cy="120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750" y="3773100"/>
            <a:ext cx="3340550" cy="1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2820125" y="3116375"/>
            <a:ext cx="3162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OLS</a:t>
            </a:r>
            <a:r>
              <a:rPr lang="en-GB" sz="2800">
                <a:latin typeface="Bree Serif"/>
                <a:ea typeface="Bree Serif"/>
                <a:cs typeface="Bree Serif"/>
                <a:sym typeface="Bree Serif"/>
              </a:rPr>
              <a:t> Result Change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4270825" y="4164009"/>
            <a:ext cx="543900" cy="4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5681325" y="1199926"/>
            <a:ext cx="543900" cy="4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 rot="5400000">
            <a:off x="4382125" y="2163103"/>
            <a:ext cx="342300" cy="4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19050"/>
            <a:ext cx="8839201" cy="27075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10" y="2728900"/>
            <a:ext cx="8839191" cy="27075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1"/>
          <p:cNvSpPr txBox="1"/>
          <p:nvPr>
            <p:ph type="title"/>
          </p:nvPr>
        </p:nvSpPr>
        <p:spPr>
          <a:xfrm>
            <a:off x="3836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lfa Slab One"/>
                <a:ea typeface="Alfa Slab One"/>
                <a:cs typeface="Alfa Slab One"/>
                <a:sym typeface="Alfa Slab One"/>
              </a:rPr>
              <a:t>  Final Result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